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0" r:id="rId3"/>
    <p:sldId id="281" r:id="rId4"/>
    <p:sldId id="282" r:id="rId5"/>
    <p:sldId id="283" r:id="rId6"/>
    <p:sldId id="284" r:id="rId7"/>
    <p:sldId id="260" r:id="rId8"/>
    <p:sldId id="257" r:id="rId9"/>
    <p:sldId id="258" r:id="rId10"/>
    <p:sldId id="259" r:id="rId11"/>
    <p:sldId id="261" r:id="rId12"/>
    <p:sldId id="263" r:id="rId13"/>
    <p:sldId id="264" r:id="rId14"/>
    <p:sldId id="265" r:id="rId15"/>
    <p:sldId id="262" r:id="rId16"/>
    <p:sldId id="266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67" r:id="rId25"/>
    <p:sldId id="269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 varScale="1">
        <p:scale>
          <a:sx n="60" d="100"/>
          <a:sy n="60" d="100"/>
        </p:scale>
        <p:origin x="-57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D085D-DEBD-4B11-8664-DEC1EB72EFD5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3DE06-0D48-486D-8353-FF3D0CBD2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6FC82-37D1-4A5C-91D0-E7152FEC139B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E5CDC-7F60-4690-8DB4-C45CA3AA4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DAFDC-4EB9-46EB-858E-9D6C98D5387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English_STS CD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04/08/10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47858US_EVT_STSCD_ENG_p8.ppt</a:t>
            </a:r>
          </a:p>
        </p:txBody>
      </p:sp>
      <p:sp>
        <p:nvSpPr>
          <p:cNvPr id="55301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B94BB-11D7-4E24-B51F-C4823A164CC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53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553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91" y="4343400"/>
            <a:ext cx="5026819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25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3925" algn="l"/>
                <a:tab pos="3895725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4463" algn="l"/>
                <a:tab pos="6927850" algn="l"/>
                <a:tab pos="7361238" algn="l"/>
                <a:tab pos="7793038" algn="l"/>
                <a:tab pos="8226425" algn="l"/>
                <a:tab pos="8659813" algn="l"/>
              </a:tabLst>
            </a:pPr>
            <a:endParaRPr lang="en-US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English_STS CD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04/08/10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47858US_EVT_STSCD_ENG_p8.ppt</a:t>
            </a: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B49DE-A6A7-41B2-8AE5-184A79E801F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73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73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91" y="4341284"/>
            <a:ext cx="5026819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25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3763" algn="l"/>
                <a:tab pos="2597150" algn="l"/>
                <a:tab pos="3030538" algn="l"/>
                <a:tab pos="3463925" algn="l"/>
                <a:tab pos="3895725" algn="l"/>
                <a:tab pos="4329113" algn="l"/>
                <a:tab pos="4762500" algn="l"/>
                <a:tab pos="5195888" algn="l"/>
                <a:tab pos="5627688" algn="l"/>
                <a:tab pos="6061075" algn="l"/>
                <a:tab pos="6494463" algn="l"/>
                <a:tab pos="6927850" algn="l"/>
                <a:tab pos="7361238" algn="l"/>
                <a:tab pos="7793038" algn="l"/>
                <a:tab pos="8226425" algn="l"/>
                <a:tab pos="8659813" algn="l"/>
              </a:tabLst>
            </a:pPr>
            <a:endParaRPr lang="en-US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English_STS CD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04/08/10</a:t>
            </a:r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47858US_EVT_STSCD_ENG_p8.ppt</a:t>
            </a:r>
          </a:p>
        </p:txBody>
      </p:sp>
      <p:sp>
        <p:nvSpPr>
          <p:cNvPr id="59397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F4321-00C9-4E57-8888-30D9EC1512A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93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593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91" y="4343400"/>
            <a:ext cx="5024438" cy="4114800"/>
          </a:xfrm>
          <a:noFill/>
          <a:ln/>
        </p:spPr>
        <p:txBody>
          <a:bodyPr wrap="none" anchor="ctr"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1474-6023-4BDD-A482-BC56B6A2F914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061E-F274-4433-A078-A8263425C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1474-6023-4BDD-A482-BC56B6A2F914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061E-F274-4433-A078-A8263425C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1474-6023-4BDD-A482-BC56B6A2F914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061E-F274-4433-A078-A8263425C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1474-6023-4BDD-A482-BC56B6A2F914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061E-F274-4433-A078-A8263425C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1474-6023-4BDD-A482-BC56B6A2F914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061E-F274-4433-A078-A8263425C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1474-6023-4BDD-A482-BC56B6A2F914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061E-F274-4433-A078-A8263425C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1474-6023-4BDD-A482-BC56B6A2F914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061E-F274-4433-A078-A8263425C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1474-6023-4BDD-A482-BC56B6A2F914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061E-F274-4433-A078-A8263425C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1474-6023-4BDD-A482-BC56B6A2F914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061E-F274-4433-A078-A8263425C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1474-6023-4BDD-A482-BC56B6A2F914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061E-F274-4433-A078-A8263425C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1474-6023-4BDD-A482-BC56B6A2F914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061E-F274-4433-A078-A8263425C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1474-6023-4BDD-A482-BC56B6A2F914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E061E-F274-4433-A078-A8263425C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343400"/>
            <a:ext cx="1828800" cy="229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133600" y="0"/>
            <a:ext cx="51332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Brush Script MT" pitchFamily="66" charset="0"/>
              </a:rPr>
              <a:t>2012 State Champs!!!</a:t>
            </a:r>
            <a:endParaRPr lang="en-US" sz="6600" b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We can help get you there!!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648200"/>
            <a:ext cx="1285875" cy="17526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1295400" y="228600"/>
            <a:ext cx="675967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59754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Drink Mix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3762375" cy="507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Drink Mix Benefits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Castellar" pitchFamily="18" charset="0"/>
              </a:rPr>
              <a:t>-</a:t>
            </a:r>
            <a:r>
              <a:rPr lang="en-US" sz="3200" b="1" dirty="0" smtClean="0">
                <a:solidFill>
                  <a:srgbClr val="000000"/>
                </a:solidFill>
                <a:latin typeface="Castellar" pitchFamily="18" charset="0"/>
              </a:rPr>
              <a:t>soy &amp; Whey Protein </a:t>
            </a:r>
          </a:p>
          <a:p>
            <a:pPr lvl="1"/>
            <a:r>
              <a:rPr lang="en-US" sz="3200" b="1" dirty="0" smtClean="0">
                <a:solidFill>
                  <a:srgbClr val="000000"/>
                </a:solidFill>
                <a:latin typeface="Castellar" pitchFamily="18" charset="0"/>
              </a:rPr>
              <a:t>maintains blood-sugar levels</a:t>
            </a:r>
          </a:p>
          <a:p>
            <a:pPr lvl="1"/>
            <a:r>
              <a:rPr lang="en-US" sz="3200" b="1" dirty="0" smtClean="0">
                <a:solidFill>
                  <a:srgbClr val="000000"/>
                </a:solidFill>
                <a:latin typeface="Castellar" pitchFamily="18" charset="0"/>
              </a:rPr>
              <a:t>has vitamins &amp; minerals</a:t>
            </a:r>
          </a:p>
          <a:p>
            <a:pPr lvl="1"/>
            <a:r>
              <a:rPr lang="en-US" sz="3600" b="1" dirty="0" smtClean="0">
                <a:solidFill>
                  <a:srgbClr val="000000"/>
                </a:solidFill>
                <a:latin typeface="Castellar" pitchFamily="18" charset="0"/>
              </a:rPr>
              <a:t>Repairs, Recovers &amp; rebuilds muscle &amp; tissue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rmAutofit fontScale="40000" lnSpcReduction="20000"/>
          </a:bodyPr>
          <a:lstStyle/>
          <a:p>
            <a:r>
              <a:rPr lang="en-US" sz="4500" b="1" dirty="0" smtClean="0">
                <a:solidFill>
                  <a:srgbClr val="000000"/>
                </a:solidFill>
                <a:latin typeface="Castellar" pitchFamily="18" charset="0"/>
              </a:rPr>
              <a:t>Over 75 Nutrients</a:t>
            </a:r>
          </a:p>
          <a:p>
            <a:endParaRPr lang="en-US" sz="4500" b="1" dirty="0" smtClean="0">
              <a:solidFill>
                <a:srgbClr val="000000"/>
              </a:solidFill>
              <a:latin typeface="Castellar" pitchFamily="18" charset="0"/>
            </a:endParaRPr>
          </a:p>
          <a:p>
            <a:r>
              <a:rPr lang="en-US" sz="4500" b="1" dirty="0" smtClean="0">
                <a:solidFill>
                  <a:srgbClr val="000000"/>
                </a:solidFill>
                <a:latin typeface="Castellar" pitchFamily="18" charset="0"/>
              </a:rPr>
              <a:t>Calms digestive tract</a:t>
            </a:r>
          </a:p>
          <a:p>
            <a:pPr>
              <a:buNone/>
            </a:pPr>
            <a:endParaRPr lang="en-US" sz="4500" b="1" dirty="0" smtClean="0">
              <a:solidFill>
                <a:srgbClr val="000000"/>
              </a:solidFill>
              <a:latin typeface="Castellar" pitchFamily="18" charset="0"/>
            </a:endParaRPr>
          </a:p>
          <a:p>
            <a:r>
              <a:rPr lang="en-US" sz="4500" b="1" dirty="0" smtClean="0">
                <a:solidFill>
                  <a:srgbClr val="000000"/>
                </a:solidFill>
                <a:latin typeface="Castellar" pitchFamily="18" charset="0"/>
              </a:rPr>
              <a:t>Aids in immune support</a:t>
            </a:r>
          </a:p>
          <a:p>
            <a:endParaRPr lang="en-US" sz="4500" b="1" dirty="0" smtClean="0">
              <a:solidFill>
                <a:srgbClr val="000000"/>
              </a:solidFill>
              <a:latin typeface="Castellar" pitchFamily="18" charset="0"/>
            </a:endParaRPr>
          </a:p>
          <a:p>
            <a:r>
              <a:rPr lang="en-US" sz="4500" b="1" dirty="0" smtClean="0">
                <a:solidFill>
                  <a:srgbClr val="000000"/>
                </a:solidFill>
                <a:latin typeface="Castellar" pitchFamily="18" charset="0"/>
              </a:rPr>
              <a:t>Good for on the go, no refrigeration</a:t>
            </a:r>
          </a:p>
          <a:p>
            <a:endParaRPr lang="en-US" sz="4500" b="1" dirty="0" smtClean="0">
              <a:solidFill>
                <a:srgbClr val="000000"/>
              </a:solidFill>
              <a:latin typeface="Castellar" pitchFamily="18" charset="0"/>
            </a:endParaRPr>
          </a:p>
          <a:p>
            <a:r>
              <a:rPr lang="en-US" sz="4500" b="1" dirty="0" smtClean="0">
                <a:solidFill>
                  <a:srgbClr val="000000"/>
                </a:solidFill>
                <a:latin typeface="Castellar" pitchFamily="18" charset="0"/>
              </a:rPr>
              <a:t>Improves absorption</a:t>
            </a:r>
          </a:p>
          <a:p>
            <a:endParaRPr lang="en-US" sz="4500" b="1" dirty="0" smtClean="0">
              <a:solidFill>
                <a:srgbClr val="000000"/>
              </a:solidFill>
              <a:latin typeface="Castellar" pitchFamily="18" charset="0"/>
            </a:endParaRPr>
          </a:p>
          <a:p>
            <a:r>
              <a:rPr lang="en-US" sz="4500" b="1" dirty="0" smtClean="0">
                <a:solidFill>
                  <a:srgbClr val="000000"/>
                </a:solidFill>
                <a:latin typeface="Castellar" pitchFamily="18" charset="0"/>
              </a:rPr>
              <a:t>Alleviates indigestion</a:t>
            </a:r>
          </a:p>
          <a:p>
            <a:pPr>
              <a:buNone/>
            </a:pPr>
            <a:endParaRPr lang="en-US" sz="4500" b="1" dirty="0" smtClean="0">
              <a:solidFill>
                <a:srgbClr val="000000"/>
              </a:solidFill>
              <a:latin typeface="Castellar" pitchFamily="18" charset="0"/>
            </a:endParaRPr>
          </a:p>
          <a:p>
            <a:r>
              <a:rPr lang="en-US" sz="4500" b="1" dirty="0" smtClean="0">
                <a:solidFill>
                  <a:srgbClr val="000000"/>
                </a:solidFill>
                <a:latin typeface="Castellar" pitchFamily="18" charset="0"/>
              </a:rPr>
              <a:t>Loaded with nutrition (vitamins, minerals, enzymes, AA, Botanicals)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Tea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2171700" cy="417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>
                <a:solidFill>
                  <a:srgbClr val="000000"/>
                </a:solidFill>
                <a:latin typeface="Castellar" pitchFamily="18" charset="0"/>
              </a:rPr>
              <a:t>Contains antioxidants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astellar" pitchFamily="18" charset="0"/>
              </a:rPr>
              <a:t>Botanicals which stimulate metabolism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astellar" pitchFamily="18" charset="0"/>
              </a:rPr>
              <a:t>Low in calories &amp; carbs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astellar" pitchFamily="18" charset="0"/>
              </a:rPr>
              <a:t>Combines Green, White &amp; Black Tea Mix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073697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Only 15 Calories!</a:t>
            </a:r>
          </a:p>
          <a:p>
            <a:r>
              <a:rPr lang="en-US" dirty="0" smtClean="0"/>
              <a:t>1 G Sugar</a:t>
            </a:r>
          </a:p>
          <a:p>
            <a:r>
              <a:rPr lang="en-US" dirty="0" smtClean="0"/>
              <a:t>No Caffeine</a:t>
            </a:r>
          </a:p>
          <a:p>
            <a:r>
              <a:rPr lang="en-US" dirty="0" smtClean="0"/>
              <a:t>Bioavailable Electrolytes (easily absorbed)</a:t>
            </a:r>
          </a:p>
          <a:p>
            <a:r>
              <a:rPr lang="en-US" b="1" dirty="0" smtClean="0"/>
              <a:t>Vitamins:</a:t>
            </a:r>
          </a:p>
          <a:p>
            <a:pPr lvl="1"/>
            <a:r>
              <a:rPr lang="en-US" dirty="0" smtClean="0"/>
              <a:t>C- Protein formation &amp; healthy tissue &amp; cells</a:t>
            </a:r>
          </a:p>
          <a:p>
            <a:pPr lvl="1"/>
            <a:r>
              <a:rPr lang="en-US" dirty="0" smtClean="0"/>
              <a:t>B1- Metabolize  carbs</a:t>
            </a:r>
          </a:p>
          <a:p>
            <a:pPr lvl="1"/>
            <a:r>
              <a:rPr lang="en-US" dirty="0" smtClean="0"/>
              <a:t>B6 - Breakdown protein</a:t>
            </a:r>
          </a:p>
          <a:p>
            <a:pPr lvl="1"/>
            <a:r>
              <a:rPr lang="en-US" dirty="0" smtClean="0"/>
              <a:t>B12-  CNS function, energy 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Rebuild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Strength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5756" y="2297906"/>
            <a:ext cx="17430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Endurance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60912" y="2245519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Rebuild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24g Whey &amp; Casein Protein</a:t>
            </a:r>
          </a:p>
          <a:p>
            <a:r>
              <a:rPr lang="en-US" dirty="0" smtClean="0"/>
              <a:t>4000mg BCAA</a:t>
            </a:r>
          </a:p>
          <a:p>
            <a:r>
              <a:rPr lang="en-US" dirty="0" smtClean="0"/>
              <a:t>3000mg L-Glutamine</a:t>
            </a:r>
          </a:p>
          <a:p>
            <a:r>
              <a:rPr lang="en-US" dirty="0" smtClean="0"/>
              <a:t>18g Carbs- Utilizes protein/ store glycogen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*Both have BCAA’s, </a:t>
            </a:r>
            <a:r>
              <a:rPr lang="en-US" b="1" dirty="0" err="1" smtClean="0"/>
              <a:t>Vit</a:t>
            </a:r>
            <a:r>
              <a:rPr lang="en-US" b="1" dirty="0" smtClean="0"/>
              <a:t> C, B1, 6 &amp; 12</a:t>
            </a:r>
            <a:endParaRPr lang="en-US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Endurance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27g Carbs- replenish glycogen</a:t>
            </a:r>
          </a:p>
          <a:p>
            <a:r>
              <a:rPr lang="en-US" dirty="0" smtClean="0"/>
              <a:t>10g Whey &amp; Casein Protein</a:t>
            </a:r>
          </a:p>
          <a:p>
            <a:r>
              <a:rPr lang="en-US" dirty="0" smtClean="0"/>
              <a:t>2000g L-Glutamine &amp; BCAA</a:t>
            </a:r>
          </a:p>
          <a:p>
            <a:r>
              <a:rPr lang="en-US" dirty="0" smtClean="0"/>
              <a:t>1000mg L-</a:t>
            </a:r>
            <a:r>
              <a:rPr lang="en-US" dirty="0" err="1" smtClean="0"/>
              <a:t>Carnitine</a:t>
            </a:r>
            <a:r>
              <a:rPr lang="en-US" dirty="0" smtClean="0"/>
              <a:t>- metabolism of fat into the </a:t>
            </a:r>
            <a:r>
              <a:rPr lang="en-US" dirty="0" err="1" smtClean="0"/>
              <a:t>mitochodria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327025"/>
            <a:ext cx="8437562" cy="792163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ea typeface="ＭＳ Ｐゴシック" charset="-128"/>
              </a:rPr>
              <a:t>Who We 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0850" y="1835150"/>
            <a:ext cx="8110538" cy="4291013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charset="-128"/>
              </a:rPr>
              <a:t>Personal Wellness Coach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We help people get healthy by: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Educating on proper nutrition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Improving eating habits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Weight Management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Developing a healthy lifestyle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Achieving solid RESULTS!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</a:endParaRPr>
          </a:p>
        </p:txBody>
      </p:sp>
      <p:pic>
        <p:nvPicPr>
          <p:cNvPr id="8196" name="Picture 4" descr="Personal Coac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238" y="1684338"/>
            <a:ext cx="2947987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>
                    <a:lumMod val="50000"/>
                  </a:schemeClr>
                </a:solidFill>
              </a:rPr>
              <a:t>Protein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Not just for bodybuilders</a:t>
            </a:r>
          </a:p>
          <a:p>
            <a:endParaRPr lang="en-US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Important for every cell</a:t>
            </a:r>
          </a:p>
          <a:p>
            <a:endParaRPr lang="en-US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Building blocks: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Hormones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Enzymes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Neurotransmitters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Immune system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Build &amp; repair muscle</a:t>
            </a:r>
          </a:p>
          <a:p>
            <a:pPr lvl="2"/>
            <a:endParaRPr lang="en-US" b="1" dirty="0" smtClean="0">
              <a:solidFill>
                <a:schemeClr val="bg1">
                  <a:lumMod val="50000"/>
                </a:schemeClr>
              </a:solidFill>
              <a:latin typeface="Castellar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200400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>
                    <a:lumMod val="50000"/>
                  </a:schemeClr>
                </a:solidFill>
              </a:rPr>
              <a:t>Protein</a:t>
            </a:r>
            <a:endParaRPr lang="en-US" sz="6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chemeClr val="tx1">
                  <a:lumMod val="50000"/>
                </a:schemeClr>
              </a:solidFill>
              <a:latin typeface="Castellar" pitchFamily="18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Creates RBC</a:t>
            </a:r>
          </a:p>
          <a:p>
            <a:endParaRPr lang="en-US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Keeps hair, skin &amp; nails healthy</a:t>
            </a:r>
          </a:p>
          <a:p>
            <a:endParaRPr lang="en-US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Produces antibodies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Castellar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114" y="4191000"/>
            <a:ext cx="30568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>
                    <a:lumMod val="50000"/>
                  </a:schemeClr>
                </a:solidFill>
              </a:rPr>
              <a:t>Protein</a:t>
            </a:r>
            <a:endParaRPr lang="en-US" sz="6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Eat more protein!!!</a:t>
            </a:r>
          </a:p>
          <a:p>
            <a:pPr lvl="2"/>
            <a:endParaRPr lang="en-US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Maintain/ increase muscle mass</a:t>
            </a:r>
          </a:p>
          <a:p>
            <a:pPr lvl="2"/>
            <a:endParaRPr lang="en-US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Increase metabolism</a:t>
            </a:r>
          </a:p>
          <a:p>
            <a:pPr lvl="2"/>
            <a:endParaRPr lang="en-US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Stay in anabolic state</a:t>
            </a:r>
          </a:p>
          <a:p>
            <a:pPr lvl="2"/>
            <a:endParaRPr lang="en-US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Feel more full</a:t>
            </a:r>
          </a:p>
          <a:p>
            <a:pPr lvl="2"/>
            <a:endParaRPr lang="en-US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Lose weight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505200"/>
            <a:ext cx="18383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>
                    <a:lumMod val="50000"/>
                  </a:schemeClr>
                </a:solidFill>
              </a:rPr>
              <a:t>Protein</a:t>
            </a:r>
            <a:endParaRPr lang="en-US" sz="6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1.4- 2.0 grams per kilogram </a:t>
            </a:r>
            <a:r>
              <a:rPr lang="en-US" b="1" dirty="0" err="1" smtClean="0">
                <a:solidFill>
                  <a:srgbClr val="000000"/>
                </a:solidFill>
                <a:latin typeface="Arial Black" pitchFamily="34" charset="0"/>
              </a:rPr>
              <a:t>bw</a:t>
            </a:r>
            <a:endParaRPr lang="en-US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Soy protein is the healthiest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Less saturated fats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Less cholesterol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Lowers LDL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Increases HDL</a:t>
            </a: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Other good sources: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Lean meats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Poultry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Nuts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Beans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Fish</a:t>
            </a:r>
          </a:p>
          <a:p>
            <a:pPr lvl="2"/>
            <a:endParaRPr lang="en-US" b="1" dirty="0">
              <a:solidFill>
                <a:srgbClr val="000000"/>
              </a:solidFill>
              <a:latin typeface="Castellar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43200"/>
            <a:ext cx="3771900" cy="392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for wrestlers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Healthy Meal Replacement Smoothie</a:t>
            </a:r>
          </a:p>
          <a:p>
            <a:r>
              <a:rPr lang="en-US" sz="2000" dirty="0" smtClean="0"/>
              <a:t>Choose from 7 different delicious flavors</a:t>
            </a:r>
          </a:p>
          <a:p>
            <a:r>
              <a:rPr lang="en-US" dirty="0" smtClean="0"/>
              <a:t>Protein Drink Mix</a:t>
            </a:r>
          </a:p>
          <a:p>
            <a:r>
              <a:rPr lang="en-US" sz="2000" dirty="0" smtClean="0"/>
              <a:t>Chocolate or vanilla</a:t>
            </a:r>
          </a:p>
          <a:p>
            <a:r>
              <a:rPr lang="en-US" dirty="0" smtClean="0"/>
              <a:t>Herbal Tea</a:t>
            </a:r>
          </a:p>
          <a:p>
            <a:r>
              <a:rPr lang="en-US" sz="2000" dirty="0" smtClean="0"/>
              <a:t>Original, lemon, peach ,raspberry</a:t>
            </a:r>
          </a:p>
          <a:p>
            <a:r>
              <a:rPr lang="en-US" dirty="0" smtClean="0"/>
              <a:t>Aloe Drink - </a:t>
            </a:r>
            <a:r>
              <a:rPr lang="en-US" sz="2000" dirty="0" smtClean="0"/>
              <a:t>hydration and electrolytes, digestive aid</a:t>
            </a:r>
            <a:endParaRPr lang="en-US" dirty="0" smtClean="0"/>
          </a:p>
          <a:p>
            <a:r>
              <a:rPr lang="en-US" dirty="0" smtClean="0"/>
              <a:t>Herbalife 24 Hydrate - </a:t>
            </a:r>
            <a:r>
              <a:rPr lang="en-US" sz="2000" dirty="0" smtClean="0"/>
              <a:t>hydration, electrolytes</a:t>
            </a:r>
          </a:p>
          <a:p>
            <a:pPr>
              <a:buNone/>
            </a:pPr>
            <a:r>
              <a:rPr lang="en-US" sz="2000" dirty="0" smtClean="0"/>
              <a:t>        2/day – morning &amp; after practice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33600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Meal Plans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19200" y="1295393"/>
          <a:ext cx="6629400" cy="5029206"/>
        </p:xfrm>
        <a:graphic>
          <a:graphicData uri="http://schemas.openxmlformats.org/drawingml/2006/table">
            <a:tbl>
              <a:tblPr/>
              <a:tblGrid>
                <a:gridCol w="3077198"/>
                <a:gridCol w="1776101"/>
                <a:gridCol w="1776101"/>
              </a:tblGrid>
              <a:tr h="83820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Shakes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8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Lose Weight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2-3 x 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1-2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820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8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Gain Weight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3+ x 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3+ x 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820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8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Maintain Weight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1-2 x 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2-3 x 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Price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400" dirty="0" smtClean="0"/>
              <a:t>                                                             </a:t>
            </a:r>
            <a:r>
              <a:rPr lang="en-US" sz="2400" u="sng" dirty="0" smtClean="0"/>
              <a:t>Retail </a:t>
            </a:r>
            <a:r>
              <a:rPr lang="en-US" sz="2400" dirty="0" smtClean="0"/>
              <a:t>           </a:t>
            </a:r>
            <a:r>
              <a:rPr lang="en-US" sz="2400" u="sng" dirty="0" smtClean="0"/>
              <a:t>25% Off</a:t>
            </a:r>
            <a:r>
              <a:rPr lang="en-US" sz="2400" dirty="0" smtClean="0"/>
              <a:t>             </a:t>
            </a:r>
            <a:r>
              <a:rPr lang="en-US" sz="2400" u="sng" dirty="0"/>
              <a:t>C</a:t>
            </a:r>
            <a:r>
              <a:rPr lang="en-US" sz="2400" u="sng" dirty="0" smtClean="0"/>
              <a:t>ost Per/Meal</a:t>
            </a:r>
          </a:p>
          <a:p>
            <a:r>
              <a:rPr lang="en-US" sz="2400" b="1" dirty="0" smtClean="0"/>
              <a:t>Healthy Meal Replacement:    41.65             32.79                   </a:t>
            </a:r>
          </a:p>
          <a:p>
            <a:r>
              <a:rPr lang="en-US" sz="2400" b="1" dirty="0" smtClean="0"/>
              <a:t>Protein drink mix                        51.11             40.24</a:t>
            </a:r>
          </a:p>
          <a:p>
            <a:r>
              <a:rPr lang="en-US" sz="2400" b="1" dirty="0" smtClean="0"/>
              <a:t>Cost / Month                               </a:t>
            </a:r>
            <a:r>
              <a:rPr lang="en-US" sz="2400" b="1" u="sng" dirty="0" smtClean="0"/>
              <a:t>92.76 </a:t>
            </a:r>
            <a:r>
              <a:rPr lang="en-US" sz="2400" b="1" dirty="0" smtClean="0"/>
              <a:t>            </a:t>
            </a:r>
            <a:r>
              <a:rPr lang="en-US" sz="2400" b="1" u="sng" dirty="0" smtClean="0"/>
              <a:t>73.30</a:t>
            </a:r>
            <a:r>
              <a:rPr lang="en-US" sz="2400" b="1" dirty="0" smtClean="0"/>
              <a:t>                      </a:t>
            </a:r>
            <a:r>
              <a:rPr lang="en-US" sz="2400" b="1" u="sng" dirty="0" smtClean="0"/>
              <a:t>$2.43</a:t>
            </a:r>
            <a:endParaRPr lang="en-US" sz="2400" u="sng" dirty="0" smtClean="0"/>
          </a:p>
          <a:p>
            <a:r>
              <a:rPr lang="en-US" sz="2400" dirty="0" smtClean="0"/>
              <a:t>Aloe                                                31.73             24.98                      $3.26</a:t>
            </a:r>
          </a:p>
          <a:p>
            <a:r>
              <a:rPr lang="en-US" sz="2400" dirty="0" smtClean="0"/>
              <a:t>Herbal Tea                                     25.38             19.98                      $3.10</a:t>
            </a:r>
            <a:endParaRPr lang="en-US" sz="2400" u="sng" dirty="0" smtClean="0"/>
          </a:p>
          <a:p>
            <a:r>
              <a:rPr lang="en-US" sz="2400" b="1" dirty="0" smtClean="0"/>
              <a:t>Cost / Month                               </a:t>
            </a:r>
            <a:r>
              <a:rPr lang="en-US" sz="2400" b="1" u="sng" dirty="0" smtClean="0"/>
              <a:t>149.87</a:t>
            </a:r>
            <a:r>
              <a:rPr lang="en-US" sz="2400" b="1" dirty="0" smtClean="0"/>
              <a:t>           </a:t>
            </a:r>
            <a:r>
              <a:rPr lang="en-US" sz="2400" b="1" u="sng" dirty="0" smtClean="0"/>
              <a:t>117.99</a:t>
            </a:r>
            <a:r>
              <a:rPr lang="en-US" sz="2400" dirty="0" smtClean="0"/>
              <a:t>                    </a:t>
            </a:r>
            <a:r>
              <a:rPr lang="en-US" sz="2400" b="1" u="sng" dirty="0" smtClean="0"/>
              <a:t>$3.93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Add 24 Hydrate                           +35.19            +27.70                                     </a:t>
            </a:r>
            <a:endParaRPr lang="en-US" sz="2400" u="sng" dirty="0" smtClean="0"/>
          </a:p>
          <a:p>
            <a:r>
              <a:rPr lang="en-US" sz="2400" dirty="0" smtClean="0"/>
              <a:t>Add Rebuild Strength                 +86.89            +68.89                    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or</a:t>
            </a:r>
          </a:p>
          <a:p>
            <a:r>
              <a:rPr lang="en-US" sz="2400" dirty="0" smtClean="0"/>
              <a:t>Add Rebuild Endurance             +70.44            +55.45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</a:t>
            </a:r>
            <a:r>
              <a:rPr lang="en-US" dirty="0" smtClean="0"/>
              <a:t>One Month Supply               Ryan </a:t>
            </a:r>
            <a:r>
              <a:rPr lang="en-US" dirty="0" err="1" smtClean="0"/>
              <a:t>Weisenbacher</a:t>
            </a:r>
            <a:r>
              <a:rPr lang="en-US" dirty="0" smtClean="0"/>
              <a:t>- cell 330-283-4481</a:t>
            </a:r>
          </a:p>
          <a:p>
            <a:pPr>
              <a:buNone/>
            </a:pPr>
            <a:r>
              <a:rPr lang="en-US" dirty="0" smtClean="0"/>
              <a:t>					email- ryan@ryantraining.com</a:t>
            </a:r>
          </a:p>
          <a:p>
            <a:pPr>
              <a:buNone/>
            </a:pPr>
            <a:r>
              <a:rPr lang="en-US" sz="2000" dirty="0" smtClean="0"/>
              <a:t>				  </a:t>
            </a:r>
          </a:p>
          <a:p>
            <a:pPr>
              <a:buNone/>
            </a:pPr>
            <a:r>
              <a:rPr lang="en-US" sz="2000" dirty="0" smtClean="0"/>
              <a:t>				         </a:t>
            </a:r>
            <a:r>
              <a:rPr lang="en-US" sz="3400" dirty="0" smtClean="0"/>
              <a:t> Office 330-334-3820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27025"/>
            <a:ext cx="8639175" cy="765175"/>
          </a:xfrm>
        </p:spPr>
        <p:txBody>
          <a:bodyPr/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smtClean="0">
                <a:ea typeface="굴림" charset="-127"/>
              </a:rPr>
              <a:t>Herbalife - #1 in the Wellness Industry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355600" y="1911350"/>
            <a:ext cx="5581650" cy="4214813"/>
          </a:xfrm>
        </p:spPr>
        <p:txBody>
          <a:bodyPr/>
          <a:lstStyle/>
          <a:p>
            <a:r>
              <a:rPr lang="en-US" sz="2400" smtClean="0">
                <a:ea typeface="ＭＳ Ｐゴシック" charset="-128"/>
              </a:rPr>
              <a:t>In business for 30 years</a:t>
            </a:r>
          </a:p>
          <a:p>
            <a:r>
              <a:rPr lang="en-US" sz="2400" smtClean="0">
                <a:ea typeface="ＭＳ Ｐゴシック" charset="-128"/>
              </a:rPr>
              <a:t>65 million customers</a:t>
            </a:r>
          </a:p>
          <a:p>
            <a:r>
              <a:rPr lang="en-US" sz="2400" smtClean="0">
                <a:ea typeface="ＭＳ Ｐゴシック" charset="-128"/>
              </a:rPr>
              <a:t>NYSE</a:t>
            </a:r>
          </a:p>
          <a:p>
            <a:r>
              <a:rPr lang="en-US" sz="2400" smtClean="0">
                <a:ea typeface="ＭＳ Ｐゴシック" charset="-128"/>
              </a:rPr>
              <a:t>With record retail sales of over</a:t>
            </a:r>
            <a:br>
              <a:rPr lang="en-US" sz="2400" smtClean="0">
                <a:ea typeface="ＭＳ Ｐゴシック" charset="-128"/>
              </a:rPr>
            </a:br>
            <a:r>
              <a:rPr lang="en-US" sz="2400" smtClean="0">
                <a:ea typeface="ＭＳ Ｐゴシック" charset="-128"/>
              </a:rPr>
              <a:t>$4 Billion in 2010</a:t>
            </a:r>
          </a:p>
          <a:p>
            <a:r>
              <a:rPr lang="en-US" sz="2400" smtClean="0">
                <a:ea typeface="ＭＳ Ｐゴシック" charset="-128"/>
              </a:rPr>
              <a:t>An environmentally responsible company</a:t>
            </a:r>
            <a:endParaRPr lang="en-US" sz="2400" smtClean="0">
              <a:ea typeface="굴림" charset="-127"/>
            </a:endParaRPr>
          </a:p>
          <a:p>
            <a:pPr>
              <a:buFont typeface="Arial" charset="0"/>
              <a:buNone/>
            </a:pPr>
            <a:endParaRPr lang="en-US" sz="2400" smtClean="0">
              <a:ea typeface="ＭＳ Ｐゴシック" charset="-128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738" y="1879600"/>
            <a:ext cx="3165475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0500" y="1247775"/>
            <a:ext cx="8953500" cy="5167313"/>
            <a:chOff x="0" y="838200"/>
            <a:chExt cx="8953500" cy="5167313"/>
          </a:xfrm>
        </p:grpSpPr>
        <p:pic>
          <p:nvPicPr>
            <p:cNvPr id="1536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838200"/>
              <a:ext cx="7848600" cy="3629025"/>
            </a:xfrm>
            <a:prstGeom prst="rect">
              <a:avLst/>
            </a:prstGeom>
            <a:noFill/>
            <a:ln w="28440">
              <a:solidFill>
                <a:srgbClr val="BEF5FC"/>
              </a:solidFill>
              <a:miter lim="800000"/>
              <a:headEnd/>
              <a:tailEnd/>
            </a:ln>
          </p:spPr>
        </p:pic>
        <p:sp>
          <p:nvSpPr>
            <p:cNvPr id="15367" name="Text Box 2"/>
            <p:cNvSpPr txBox="1">
              <a:spLocks noChangeArrowheads="1"/>
            </p:cNvSpPr>
            <p:nvPr/>
          </p:nvSpPr>
          <p:spPr bwMode="auto">
            <a:xfrm>
              <a:off x="0" y="4495800"/>
              <a:ext cx="1857375" cy="13557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ea typeface="굴림" charset="-127"/>
                </a:rPr>
                <a:t>Asia Pacific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Australia	Malaysia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China		New Zealand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Hong Kong	Philippines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India		Singapore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Japan		Taiwan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Korea		Thailand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Macau               </a:t>
              </a:r>
              <a:r>
                <a:rPr lang="en-US" sz="1000">
                  <a:ea typeface="굴림" charset="-127"/>
                </a:rPr>
                <a:t> Vietnam</a:t>
              </a:r>
            </a:p>
          </p:txBody>
        </p:sp>
        <p:sp>
          <p:nvSpPr>
            <p:cNvPr id="15368" name="Text Box 3"/>
            <p:cNvSpPr txBox="1">
              <a:spLocks noChangeArrowheads="1"/>
            </p:cNvSpPr>
            <p:nvPr/>
          </p:nvSpPr>
          <p:spPr bwMode="auto">
            <a:xfrm>
              <a:off x="5229225" y="4495800"/>
              <a:ext cx="3724275" cy="15097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ea typeface="굴림" charset="-127"/>
                </a:rPr>
                <a:t>Europe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Austria	  Finland 	Israel		Russia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Belgium   France 	Italy		Slovak Republic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Croatia	  Germany 	Latvia		Spain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Cyprus	  Greece 	Lithuania	Sweden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Czech Republic  	Hungary	Netherlands	Switzerland		Denmark	Iceland	Poland	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Turkey	   Estonia	Ireland		Portugal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	Ukraine    Romania	United Kingdom</a:t>
              </a:r>
            </a:p>
          </p:txBody>
        </p:sp>
        <p:sp>
          <p:nvSpPr>
            <p:cNvPr id="15369" name="Text Box 4"/>
            <p:cNvSpPr txBox="1">
              <a:spLocks noChangeArrowheads="1"/>
            </p:cNvSpPr>
            <p:nvPr/>
          </p:nvSpPr>
          <p:spPr bwMode="auto">
            <a:xfrm>
              <a:off x="4419601" y="4495800"/>
              <a:ext cx="780766" cy="13563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ea typeface="굴림" charset="-127"/>
                </a:rPr>
                <a:t>Africa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Botswana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Lesotho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Namibia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South Africa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Swaziland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Zambia</a:t>
              </a:r>
            </a:p>
          </p:txBody>
        </p:sp>
        <p:sp>
          <p:nvSpPr>
            <p:cNvPr id="15370" name="Text Box 5"/>
            <p:cNvSpPr txBox="1">
              <a:spLocks noChangeArrowheads="1"/>
            </p:cNvSpPr>
            <p:nvPr/>
          </p:nvSpPr>
          <p:spPr bwMode="auto">
            <a:xfrm>
              <a:off x="2743200" y="4495800"/>
              <a:ext cx="1752600" cy="15097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ea typeface="굴림" charset="-127"/>
                </a:rPr>
                <a:t>Latin America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Argentina	El Salvador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Bolivia		Guatemala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Brazil		Honduras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Chile		Jamaica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Colombia	Panama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Costa Rica	Peru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Dominican Republic  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Ecuador	Venezuela</a:t>
              </a:r>
            </a:p>
          </p:txBody>
        </p:sp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1752600" y="4495800"/>
              <a:ext cx="1071563" cy="91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  <a:ea typeface="굴림" charset="-127"/>
                </a:rPr>
                <a:t>North America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Canada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Mexico</a:t>
              </a:r>
            </a:p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000000"/>
                  </a:solidFill>
                  <a:ea typeface="굴림" charset="-127"/>
                </a:rPr>
                <a:t>United States</a:t>
              </a:r>
            </a:p>
          </p:txBody>
        </p:sp>
      </p:grpSp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5943600" y="23622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title"/>
          </p:nvPr>
        </p:nvSpPr>
        <p:spPr>
          <a:xfrm>
            <a:off x="615950" y="384175"/>
            <a:ext cx="8121650" cy="647700"/>
          </a:xfrm>
          <a:noFill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smtClean="0">
                <a:ea typeface="굴림" charset="-127"/>
              </a:rPr>
              <a:t>Herbalife Worldwide 76 Countries</a:t>
            </a: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6769100" y="2757488"/>
            <a:ext cx="2587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1465263"/>
            <a:ext cx="8761413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676400" y="609600"/>
            <a:ext cx="60198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81000" y="1541463"/>
            <a:ext cx="190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 Black" pitchFamily="34" charset="0"/>
              </a:rPr>
              <a:t>Nobel Prize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750" y="2209800"/>
            <a:ext cx="60325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4" name="Title 7"/>
          <p:cNvSpPr>
            <a:spLocks noGrp="1"/>
          </p:cNvSpPr>
          <p:nvPr>
            <p:ph type="title"/>
          </p:nvPr>
        </p:nvSpPr>
        <p:spPr>
          <a:xfrm>
            <a:off x="506413" y="247650"/>
            <a:ext cx="8474075" cy="844550"/>
          </a:xfrm>
        </p:spPr>
        <p:txBody>
          <a:bodyPr/>
          <a:lstStyle/>
          <a:p>
            <a:pPr algn="ctr"/>
            <a:r>
              <a:rPr lang="en-US" sz="3600" b="1" smtClean="0">
                <a:ea typeface="ＭＳ Ｐゴシック" charset="-128"/>
              </a:rPr>
              <a:t>Medical &amp; Scientific Advisory Board</a:t>
            </a:r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8" y="1868488"/>
            <a:ext cx="2187575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546100" y="204788"/>
            <a:ext cx="8301038" cy="763587"/>
          </a:xfrm>
        </p:spPr>
        <p:txBody>
          <a:bodyPr/>
          <a:lstStyle/>
          <a:p>
            <a:pPr algn="ctr"/>
            <a:r>
              <a:rPr lang="en-US" sz="3600" b="1" smtClean="0">
                <a:ea typeface="ＭＳ Ｐゴシック" charset="-128"/>
              </a:rPr>
              <a:t>Herbalife Sponsorships</a:t>
            </a:r>
          </a:p>
        </p:txBody>
      </p:sp>
      <p:pic>
        <p:nvPicPr>
          <p:cNvPr id="18435" name="Content Placeholder 21" descr="Leo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97438" y="1350963"/>
            <a:ext cx="3756025" cy="4981575"/>
          </a:xfrm>
        </p:spPr>
      </p:pic>
      <p:pic>
        <p:nvPicPr>
          <p:cNvPr id="1843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5325" y="1338263"/>
            <a:ext cx="3876675" cy="5041900"/>
          </a:xfr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0"/>
            <a:ext cx="205740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8" name="Picture 24" descr="FC Barcelon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1513" y="1096963"/>
            <a:ext cx="1924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5008563" y="5676900"/>
            <a:ext cx="1555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chemeClr val="bg1"/>
                </a:solidFill>
              </a:rPr>
              <a:t>Leo Messi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Meal Smoothie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381000" y="1981200"/>
            <a:ext cx="7543800" cy="3916363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250332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Meal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Balance Carbs/ Protein/ Fat</a:t>
            </a:r>
          </a:p>
          <a:p>
            <a:r>
              <a:rPr lang="en-US" sz="3600" b="1" dirty="0" smtClean="0">
                <a:solidFill>
                  <a:srgbClr val="000000"/>
                </a:solidFill>
              </a:rPr>
              <a:t>19 Essential Vitamins, Minerals &amp; daily Nutrients 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I</a:t>
            </a:r>
            <a:r>
              <a:rPr lang="en-US" sz="3600" b="1" dirty="0" smtClean="0">
                <a:solidFill>
                  <a:srgbClr val="000000"/>
                </a:solidFill>
              </a:rPr>
              <a:t>nclude soy protein, fiber and essential nutrients that can help support metabolism, cellular growth repair and production. 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Meal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stellar" pitchFamily="18" charset="0"/>
              </a:rPr>
              <a:t>A healthy meal for balanced         nutrition </a:t>
            </a:r>
            <a:br>
              <a:rPr lang="en-US" b="1" dirty="0" smtClean="0">
                <a:solidFill>
                  <a:srgbClr val="000000"/>
                </a:solidFill>
                <a:latin typeface="Castellar" pitchFamily="18" charset="0"/>
              </a:rPr>
            </a:br>
            <a:endParaRPr lang="en-US" b="1" dirty="0" smtClean="0">
              <a:solidFill>
                <a:srgbClr val="000000"/>
              </a:solidFill>
              <a:latin typeface="Castellar" pitchFamily="18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astellar" pitchFamily="18" charset="0"/>
              </a:rPr>
              <a:t>Manage weight, gain better health, more energy &amp; feel better </a:t>
            </a:r>
            <a:br>
              <a:rPr lang="en-US" b="1" dirty="0" smtClean="0">
                <a:solidFill>
                  <a:srgbClr val="000000"/>
                </a:solidFill>
                <a:latin typeface="Castellar" pitchFamily="18" charset="0"/>
              </a:rPr>
            </a:br>
            <a:endParaRPr lang="en-US" b="1" dirty="0" smtClean="0">
              <a:solidFill>
                <a:srgbClr val="000000"/>
              </a:solidFill>
              <a:latin typeface="Castellar" pitchFamily="18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astellar" pitchFamily="18" charset="0"/>
              </a:rPr>
              <a:t>Get 9g of protein and healthy fiber </a:t>
            </a:r>
            <a:br>
              <a:rPr lang="en-US" b="1" dirty="0" smtClean="0">
                <a:solidFill>
                  <a:srgbClr val="000000"/>
                </a:solidFill>
                <a:latin typeface="Castellar" pitchFamily="18" charset="0"/>
              </a:rPr>
            </a:br>
            <a:endParaRPr lang="en-US" b="1" dirty="0" smtClean="0">
              <a:solidFill>
                <a:srgbClr val="000000"/>
              </a:solidFill>
              <a:latin typeface="Castellar" pitchFamily="18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astellar" pitchFamily="18" charset="0"/>
              </a:rPr>
              <a:t>Nourish your body with Cellular Nutrition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005383" y="0"/>
            <a:ext cx="513323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577</Words>
  <Application>Microsoft Office PowerPoint</Application>
  <PresentationFormat>On-screen Show (4:3)</PresentationFormat>
  <Paragraphs>221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2012 State Champs!!!</vt:lpstr>
      <vt:lpstr>Who We Are</vt:lpstr>
      <vt:lpstr>Herbalife - #1 in the Wellness Industry</vt:lpstr>
      <vt:lpstr>Herbalife Worldwide 76 Countries</vt:lpstr>
      <vt:lpstr>Medical &amp; Scientific Advisory Board</vt:lpstr>
      <vt:lpstr>Herbalife Sponsorships</vt:lpstr>
      <vt:lpstr>Healthy Meal Smoothie</vt:lpstr>
      <vt:lpstr>Healthy Meal Benefits</vt:lpstr>
      <vt:lpstr>Healthy Meal Benefits</vt:lpstr>
      <vt:lpstr>Slide 10</vt:lpstr>
      <vt:lpstr>Protein Drink Mix</vt:lpstr>
      <vt:lpstr>Protein Drink Mix Benefits</vt:lpstr>
      <vt:lpstr>Aloe</vt:lpstr>
      <vt:lpstr>Healthy Tea</vt:lpstr>
      <vt:lpstr>Slide 15</vt:lpstr>
      <vt:lpstr>Slide 16</vt:lpstr>
      <vt:lpstr>Hydrate</vt:lpstr>
      <vt:lpstr>Rebuild </vt:lpstr>
      <vt:lpstr>Rebuild</vt:lpstr>
      <vt:lpstr>Protein</vt:lpstr>
      <vt:lpstr>Protein</vt:lpstr>
      <vt:lpstr>Protein</vt:lpstr>
      <vt:lpstr>Protein</vt:lpstr>
      <vt:lpstr>Program for wrestlers</vt:lpstr>
      <vt:lpstr>Meal Plans</vt:lpstr>
      <vt:lpstr>Price Breakdown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Wadsworth Wrestlers 2012 State Champs!!!</dc:title>
  <dc:creator>Ryan</dc:creator>
  <cp:lastModifiedBy>tech</cp:lastModifiedBy>
  <cp:revision>51</cp:revision>
  <dcterms:created xsi:type="dcterms:W3CDTF">2011-10-24T17:34:40Z</dcterms:created>
  <dcterms:modified xsi:type="dcterms:W3CDTF">2011-10-27T13:36:16Z</dcterms:modified>
</cp:coreProperties>
</file>